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Gesprekstechnieken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Periode 1, les 5 | </a:t>
            </a:r>
          </a:p>
          <a:p>
            <a:r>
              <a:rPr lang="nl-NL" dirty="0" smtClean="0"/>
              <a:t>Luisteren, samenvatten, doorvragen </a:t>
            </a:r>
            <a:r>
              <a:rPr lang="nl-NL" dirty="0"/>
              <a:t>1</a:t>
            </a:r>
            <a:r>
              <a:rPr lang="nl-NL" dirty="0" smtClean="0"/>
              <a:t> van 2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6160" y="666205"/>
            <a:ext cx="5099552" cy="215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59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Nabespreken </a:t>
            </a:r>
            <a:r>
              <a:rPr lang="nl-NL" dirty="0" err="1" smtClean="0"/>
              <a:t>Angerenstein</a:t>
            </a:r>
            <a:r>
              <a:rPr lang="nl-NL" dirty="0" smtClean="0"/>
              <a:t> vorige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4454434"/>
          </a:xfrm>
        </p:spPr>
        <p:txBody>
          <a:bodyPr>
            <a:normAutofit/>
          </a:bodyPr>
          <a:lstStyle/>
          <a:p>
            <a:r>
              <a:rPr lang="nl-NL" dirty="0" smtClean="0"/>
              <a:t>Pak de lesopdrachten van vorige week erbij                                                (VW thema 5, opdrachten 8, </a:t>
            </a:r>
            <a:r>
              <a:rPr lang="nl-NL" dirty="0"/>
              <a:t>9, 13, 14, </a:t>
            </a:r>
            <a:r>
              <a:rPr lang="nl-NL" dirty="0" smtClean="0"/>
              <a:t>17)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003" y="0"/>
            <a:ext cx="2917998" cy="371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71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4454434"/>
          </a:xfrm>
        </p:spPr>
        <p:txBody>
          <a:bodyPr>
            <a:normAutofit/>
          </a:bodyPr>
          <a:lstStyle/>
          <a:p>
            <a:r>
              <a:rPr lang="nl-NL" dirty="0" smtClean="0"/>
              <a:t>Ga naar welzijn.angerenstein.nl</a:t>
            </a:r>
          </a:p>
          <a:p>
            <a:r>
              <a:rPr lang="nl-NL" dirty="0" smtClean="0"/>
              <a:t>Ga naar Maatschappelijke Zorg</a:t>
            </a:r>
          </a:p>
          <a:p>
            <a:r>
              <a:rPr lang="nl-NL" dirty="0" smtClean="0"/>
              <a:t>Ga dan naar Professioneel werken</a:t>
            </a:r>
          </a:p>
          <a:p>
            <a:r>
              <a:rPr lang="nl-NL" dirty="0" smtClean="0"/>
              <a:t>Naar VW thema 6 (bovenste bestandje van de twee)</a:t>
            </a:r>
          </a:p>
          <a:p>
            <a:r>
              <a:rPr lang="nl-NL" dirty="0" smtClean="0"/>
              <a:t>Maak opdracht 3, 4, 5 en 6 </a:t>
            </a:r>
            <a:r>
              <a:rPr lang="nl-NL" dirty="0"/>
              <a:t>individueel, samen overleggen is </a:t>
            </a:r>
            <a:r>
              <a:rPr lang="nl-NL" dirty="0" smtClean="0"/>
              <a:t>prima</a:t>
            </a:r>
          </a:p>
          <a:p>
            <a:r>
              <a:rPr lang="nl-NL" dirty="0" err="1" smtClean="0"/>
              <a:t>Evt</a:t>
            </a:r>
            <a:r>
              <a:rPr lang="nl-NL" dirty="0" smtClean="0"/>
              <a:t> nog afmaken van vorige week: </a:t>
            </a:r>
            <a:r>
              <a:rPr lang="nl-NL" u="sng" dirty="0"/>
              <a:t>VW thema 5</a:t>
            </a:r>
            <a:r>
              <a:rPr lang="nl-NL" dirty="0"/>
              <a:t>, opdrachten 8, 9, 13, 14, 17</a:t>
            </a:r>
            <a:endParaRPr lang="nl-NL" dirty="0"/>
          </a:p>
          <a:p>
            <a:r>
              <a:rPr lang="nl-NL" dirty="0" smtClean="0"/>
              <a:t>Sla je opdrachten goed op in je pc, is aan het eind LP 1 je bewijs van inzet en voorwaarde om de toets te kunnen halen.</a:t>
            </a:r>
          </a:p>
          <a:p>
            <a:r>
              <a:rPr lang="nl-NL" dirty="0" smtClean="0"/>
              <a:t>Volgende week bespreken we de opdrachten na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003" y="0"/>
            <a:ext cx="2917998" cy="371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52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0560"/>
          </a:xfrm>
        </p:spPr>
        <p:txBody>
          <a:bodyPr/>
          <a:lstStyle/>
          <a:p>
            <a:r>
              <a:rPr lang="nl-NL" dirty="0" smtClean="0"/>
              <a:t>Voor volgende week: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80161"/>
            <a:ext cx="8596668" cy="476120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Thema 6 in zijn geheel doorlezen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Opdrachten (vorige sheet afmaken)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913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11935" t="16462" r="11389" b="12844"/>
          <a:stretch/>
        </p:blipFill>
        <p:spPr>
          <a:xfrm>
            <a:off x="6178733" y="2344782"/>
            <a:ext cx="2978330" cy="356837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2811"/>
          </a:xfrm>
        </p:spPr>
        <p:txBody>
          <a:bodyPr/>
          <a:lstStyle/>
          <a:p>
            <a:r>
              <a:rPr lang="nl-NL" dirty="0" smtClean="0"/>
              <a:t>6.1 Actief luisteren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32411"/>
            <a:ext cx="8596668" cy="5290458"/>
          </a:xfrm>
        </p:spPr>
        <p:txBody>
          <a:bodyPr>
            <a:normAutofit/>
          </a:bodyPr>
          <a:lstStyle/>
          <a:p>
            <a:r>
              <a:rPr lang="nl-NL" dirty="0" smtClean="0"/>
              <a:t>Actief luisteren (=met aandacht zoeken naar de behoefte en emotie achter de boodschap van de ander)</a:t>
            </a:r>
          </a:p>
          <a:p>
            <a:r>
              <a:rPr lang="nl-NL" dirty="0" smtClean="0"/>
              <a:t>In eigen </a:t>
            </a:r>
            <a:r>
              <a:rPr lang="nl-NL" dirty="0" smtClean="0"/>
              <a:t>woorden jouw </a:t>
            </a:r>
            <a:r>
              <a:rPr lang="nl-NL" u="sng" dirty="0" smtClean="0"/>
              <a:t>interpretatie</a:t>
            </a:r>
            <a:r>
              <a:rPr lang="nl-NL" dirty="0" smtClean="0"/>
              <a:t> van de boodschap te </a:t>
            </a:r>
            <a:r>
              <a:rPr lang="nl-NL" dirty="0" smtClean="0"/>
              <a:t>herhalen.</a:t>
            </a:r>
          </a:p>
          <a:p>
            <a:r>
              <a:rPr lang="nl-NL" dirty="0" smtClean="0"/>
              <a:t>Reageren zonder oordeel over wat de ander zegt</a:t>
            </a:r>
          </a:p>
          <a:p>
            <a:r>
              <a:rPr lang="nl-NL" dirty="0" smtClean="0"/>
              <a:t>De ander voelt zich begrepen als je actief luistert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36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>
            <a:normAutofit fontScale="90000"/>
          </a:bodyPr>
          <a:lstStyle/>
          <a:p>
            <a:r>
              <a:rPr lang="nl-NL" dirty="0"/>
              <a:t>Kenmerken actief luisteren: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8774" y="1193938"/>
            <a:ext cx="10086460" cy="485416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l-NL" dirty="0" smtClean="0"/>
              <a:t>Oogcontact </a:t>
            </a:r>
            <a:r>
              <a:rPr lang="nl-NL" dirty="0"/>
              <a:t>maken</a:t>
            </a:r>
          </a:p>
          <a:p>
            <a:pPr>
              <a:buFontTx/>
              <a:buChar char="-"/>
            </a:pPr>
            <a:r>
              <a:rPr lang="nl-NL" dirty="0"/>
              <a:t>Rustig en ontspannen zitten</a:t>
            </a:r>
          </a:p>
          <a:p>
            <a:pPr>
              <a:buFontTx/>
              <a:buChar char="-"/>
            </a:pPr>
            <a:r>
              <a:rPr lang="nl-NL" dirty="0"/>
              <a:t>Knikken / instemmende geluiden</a:t>
            </a:r>
          </a:p>
          <a:p>
            <a:pPr>
              <a:buFontTx/>
              <a:buChar char="-"/>
            </a:pPr>
            <a:r>
              <a:rPr lang="nl-NL" dirty="0" smtClean="0"/>
              <a:t>Geïnteresseerde </a:t>
            </a:r>
            <a:r>
              <a:rPr lang="nl-NL" dirty="0"/>
              <a:t>lichaamstaal en gezichtsuitdrukking</a:t>
            </a:r>
          </a:p>
          <a:p>
            <a:pPr>
              <a:buFontTx/>
              <a:buChar char="-"/>
            </a:pPr>
            <a:r>
              <a:rPr lang="nl-NL" dirty="0"/>
              <a:t>Doelgerichte vragen stellen (stiltes durven </a:t>
            </a:r>
            <a:r>
              <a:rPr lang="nl-NL" dirty="0" smtClean="0"/>
              <a:t>laten </a:t>
            </a:r>
            <a:r>
              <a:rPr lang="nl-NL" dirty="0"/>
              <a:t>vallen)</a:t>
            </a:r>
          </a:p>
          <a:p>
            <a:pPr>
              <a:buFontTx/>
              <a:buChar char="-"/>
            </a:pPr>
            <a:r>
              <a:rPr lang="nl-NL" dirty="0"/>
              <a:t>Regelmatig parafraseren (=herhalen wat de ander zegt) </a:t>
            </a:r>
          </a:p>
          <a:p>
            <a:pPr>
              <a:buFontTx/>
              <a:buChar char="-"/>
            </a:pPr>
            <a:r>
              <a:rPr lang="nl-NL" dirty="0" smtClean="0"/>
              <a:t>De </a:t>
            </a:r>
            <a:r>
              <a:rPr lang="nl-NL" dirty="0"/>
              <a:t>strekking van het verhaal </a:t>
            </a:r>
            <a:r>
              <a:rPr lang="nl-NL" dirty="0" smtClean="0"/>
              <a:t>samenvatten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Wat is het nut van actief luisteren?</a:t>
            </a:r>
          </a:p>
          <a:p>
            <a:pPr>
              <a:buFontTx/>
              <a:buChar char="-"/>
            </a:pPr>
            <a:r>
              <a:rPr lang="nl-NL" dirty="0" smtClean="0"/>
              <a:t>Spreker het gevoel geven dat diegene zich serieus genomen voelt</a:t>
            </a:r>
          </a:p>
          <a:p>
            <a:pPr>
              <a:buFontTx/>
              <a:buChar char="-"/>
            </a:pPr>
            <a:r>
              <a:rPr lang="nl-NL" dirty="0" smtClean="0"/>
              <a:t>Het achterhalen van onderliggende gevoelens (je leert diegene beter te begrijpen)</a:t>
            </a:r>
          </a:p>
          <a:p>
            <a:pPr>
              <a:buFontTx/>
              <a:buChar char="-"/>
            </a:pPr>
            <a:r>
              <a:rPr lang="nl-NL" dirty="0" smtClean="0"/>
              <a:t>De feitelijke informatie krijg je beter op een rij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1" y="0"/>
            <a:ext cx="3962400" cy="263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5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0274" y="0"/>
            <a:ext cx="6731726" cy="421918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224312" cy="631371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6.2 Valkuilen bij actief luisteren (het zijn er 12!)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40971"/>
            <a:ext cx="8596668" cy="4800391"/>
          </a:xfrm>
        </p:spPr>
        <p:txBody>
          <a:bodyPr/>
          <a:lstStyle/>
          <a:p>
            <a:pPr>
              <a:buAutoNum type="arabicPeriod"/>
            </a:pPr>
            <a:r>
              <a:rPr lang="nl-NL" dirty="0"/>
              <a:t>W</a:t>
            </a:r>
            <a:r>
              <a:rPr lang="nl-NL" dirty="0" smtClean="0"/>
              <a:t>aarschuwen, dreigen</a:t>
            </a:r>
          </a:p>
          <a:p>
            <a:pPr>
              <a:buAutoNum type="arabicPeriod"/>
            </a:pPr>
            <a:r>
              <a:rPr lang="nl-NL" dirty="0" smtClean="0"/>
              <a:t>Vermanen, preken</a:t>
            </a:r>
          </a:p>
          <a:p>
            <a:pPr>
              <a:buAutoNum type="arabicPeriod"/>
            </a:pPr>
            <a:r>
              <a:rPr lang="nl-NL" dirty="0" smtClean="0"/>
              <a:t>Adviseren, suggesties doen</a:t>
            </a:r>
          </a:p>
          <a:p>
            <a:pPr>
              <a:buAutoNum type="arabicPeriod"/>
            </a:pPr>
            <a:r>
              <a:rPr lang="nl-NL" dirty="0" smtClean="0"/>
              <a:t>Oordelen, bekritiseren, beschuldigen</a:t>
            </a:r>
          </a:p>
          <a:p>
            <a:pPr>
              <a:buAutoNum type="arabicPeriod"/>
            </a:pPr>
            <a:r>
              <a:rPr lang="nl-NL" dirty="0" smtClean="0"/>
              <a:t>Prijzen, ermee eens zijn</a:t>
            </a:r>
          </a:p>
          <a:p>
            <a:pPr>
              <a:buAutoNum type="arabicPeriod"/>
            </a:pPr>
            <a:r>
              <a:rPr lang="nl-NL" dirty="0" smtClean="0"/>
              <a:t>Interpreteren, analyseren, diagnose stellen</a:t>
            </a:r>
          </a:p>
          <a:p>
            <a:pPr>
              <a:buAutoNum type="arabicPeriod"/>
            </a:pPr>
            <a:r>
              <a:rPr lang="nl-NL" dirty="0" smtClean="0"/>
              <a:t>Gerust stellen, troosten</a:t>
            </a:r>
          </a:p>
          <a:p>
            <a:pPr>
              <a:buAutoNum type="arabicPeriod"/>
            </a:pPr>
            <a:r>
              <a:rPr lang="nl-NL" dirty="0" smtClean="0"/>
              <a:t>Uit de weg gaan, afleiden, over iets anders praten</a:t>
            </a:r>
          </a:p>
          <a:p>
            <a:pPr>
              <a:buAutoNum type="arabicPeriod"/>
            </a:pPr>
            <a:r>
              <a:rPr lang="nl-NL" dirty="0" smtClean="0"/>
              <a:t>Bevelen, dirigeren, commanderen</a:t>
            </a:r>
          </a:p>
          <a:p>
            <a:pPr>
              <a:buAutoNum type="arabicPeriod"/>
            </a:pPr>
            <a:r>
              <a:rPr lang="nl-NL" dirty="0" smtClean="0"/>
              <a:t>De les lezen, beleren, argumenten aanvoeren</a:t>
            </a:r>
          </a:p>
          <a:p>
            <a:pPr>
              <a:buAutoNum type="arabicPeriod"/>
            </a:pPr>
            <a:r>
              <a:rPr lang="nl-NL" dirty="0" smtClean="0"/>
              <a:t>Schelden, belachelijk maken</a:t>
            </a:r>
          </a:p>
          <a:p>
            <a:pPr>
              <a:buAutoNum type="arabicPeriod"/>
            </a:pPr>
            <a:r>
              <a:rPr lang="nl-NL" dirty="0" smtClean="0"/>
              <a:t>Doorvragen, ondervragen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42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981958" cy="1320800"/>
          </a:xfrm>
        </p:spPr>
        <p:txBody>
          <a:bodyPr/>
          <a:lstStyle/>
          <a:p>
            <a:r>
              <a:rPr lang="nl-NL" dirty="0" smtClean="0"/>
              <a:t>6.3 Luisteren, samenvatten, doorvragen (LSD)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4035"/>
            <a:ext cx="8596668" cy="4787328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Luisteren doe je op verschillende niveaus. Je luistert naar: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De inhoud (strekking verhaal)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De volgorde (waarin de boodschap wordt vertelt)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De taal (straattaal/ABN of dialect)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Het spreektempo, stemverheffingen, mimiek en gebaren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Volledige focus is nodig om dit in je op te nemen (actieve luisterhouding)</a:t>
            </a:r>
          </a:p>
          <a:p>
            <a:pPr marL="0" indent="0">
              <a:buNone/>
            </a:pPr>
            <a:r>
              <a:rPr lang="nl-NL" dirty="0" smtClean="0"/>
              <a:t>Om het verhaal samen te vatten moet je ‘</a:t>
            </a:r>
            <a:r>
              <a:rPr lang="nl-NL" b="1" dirty="0" smtClean="0"/>
              <a:t>selectief luisteren’ Wat is dat?</a:t>
            </a:r>
          </a:p>
          <a:p>
            <a:pPr marL="0" indent="0">
              <a:buNone/>
            </a:pPr>
            <a:r>
              <a:rPr lang="nl-NL" dirty="0" smtClean="0"/>
              <a:t>Dat betekent: hoofd- en bijzaken onderscheiden om de kern eruit te filteren.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5566" y="1254035"/>
            <a:ext cx="3716434" cy="258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23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623"/>
          </a:xfrm>
        </p:spPr>
        <p:txBody>
          <a:bodyPr>
            <a:normAutofit/>
          </a:bodyPr>
          <a:lstStyle/>
          <a:p>
            <a:r>
              <a:rPr lang="nl-NL" dirty="0" smtClean="0"/>
              <a:t>Samenvatten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6537" y="1105"/>
            <a:ext cx="3975463" cy="3975463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93223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Het verhaal van de cliënt in kort en helder in eigen woorden herhalen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en </a:t>
            </a:r>
            <a:r>
              <a:rPr lang="nl-NL" dirty="0" smtClean="0"/>
              <a:t>controleren of dit klopt.</a:t>
            </a:r>
          </a:p>
          <a:p>
            <a:pPr marL="0" indent="0">
              <a:buNone/>
            </a:pPr>
            <a:r>
              <a:rPr lang="nl-NL" dirty="0" smtClean="0"/>
              <a:t>Dan </a:t>
            </a:r>
            <a:r>
              <a:rPr lang="nl-NL" dirty="0" smtClean="0"/>
              <a:t>doorvragen om meer duidelijkheid te krijgen</a:t>
            </a:r>
          </a:p>
          <a:p>
            <a:pPr marL="0" indent="0">
              <a:buNone/>
            </a:pPr>
            <a:r>
              <a:rPr lang="nl-NL" dirty="0" smtClean="0"/>
              <a:t>Functie van samenvatten: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Checken of je de ander goed begrijpt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Het helpt je de rode draad vast te houden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Het stelt de ander gerust: ‘ik heb echt goed naar je geluisterd’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Je bouwt een brug naar een volgend onderwerp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722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4434"/>
          </a:xfrm>
        </p:spPr>
        <p:txBody>
          <a:bodyPr/>
          <a:lstStyle/>
          <a:p>
            <a:r>
              <a:rPr lang="nl-NL" dirty="0" smtClean="0"/>
              <a:t>Doorvragen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54034"/>
            <a:ext cx="9838267" cy="5603965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Communicatie komt niet van één kant (eenzijdige communicatie)</a:t>
            </a:r>
          </a:p>
          <a:p>
            <a:r>
              <a:rPr lang="nl-NL" dirty="0" smtClean="0"/>
              <a:t>Je bent betrokken en toont dat je actief luistert</a:t>
            </a:r>
          </a:p>
          <a:p>
            <a:r>
              <a:rPr lang="nl-NL" dirty="0" smtClean="0"/>
              <a:t>Met doorvragen stel je de juiste vragen op momenten die dat vragen.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Een aantal voorbeelden: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Bij een vage uitspraak: </a:t>
            </a:r>
            <a:r>
              <a:rPr lang="nl-NL" i="1" dirty="0" smtClean="0">
                <a:solidFill>
                  <a:srgbClr val="FF0000"/>
                </a:solidFill>
              </a:rPr>
              <a:t>‘Ik neem straks ‘de laatste bus’ </a:t>
            </a:r>
            <a:r>
              <a:rPr lang="nl-NL" dirty="0" smtClean="0"/>
              <a:t>kun je doorvragen:</a:t>
            </a:r>
            <a:r>
              <a:rPr lang="nl-NL" i="1" dirty="0" smtClean="0"/>
              <a:t> </a:t>
            </a:r>
          </a:p>
          <a:p>
            <a:pPr marL="0" indent="0">
              <a:buNone/>
            </a:pPr>
            <a:r>
              <a:rPr lang="nl-NL" i="1" dirty="0" smtClean="0">
                <a:solidFill>
                  <a:schemeClr val="accent2"/>
                </a:solidFill>
              </a:rPr>
              <a:t>‘Hoe laat gaat die bus dan?’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Onjuiste aannames in beeld brengen: </a:t>
            </a:r>
            <a:r>
              <a:rPr lang="nl-NL" dirty="0" smtClean="0">
                <a:solidFill>
                  <a:srgbClr val="FF0000"/>
                </a:solidFill>
              </a:rPr>
              <a:t>‘</a:t>
            </a:r>
            <a:r>
              <a:rPr lang="nl-NL" i="1" dirty="0" smtClean="0">
                <a:solidFill>
                  <a:srgbClr val="FF0000"/>
                </a:solidFill>
              </a:rPr>
              <a:t>De presentatie Engels wordt dan dus verschoven’ </a:t>
            </a:r>
          </a:p>
          <a:p>
            <a:pPr marL="0" indent="0">
              <a:buNone/>
            </a:pPr>
            <a:r>
              <a:rPr lang="nl-NL" dirty="0" smtClean="0"/>
              <a:t>Hierop volgt de doorvraag: </a:t>
            </a:r>
            <a:r>
              <a:rPr lang="nl-NL" i="1" dirty="0" smtClean="0">
                <a:solidFill>
                  <a:schemeClr val="accent2"/>
                </a:solidFill>
              </a:rPr>
              <a:t>‘Wie heeft dat gezegd?’ of ‘Waar maak je dat uit op?’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Algemene of generaliserende uitspraken concreet maken: Een oudere heer zegt:</a:t>
            </a:r>
          </a:p>
          <a:p>
            <a:pPr marL="0" indent="0">
              <a:buNone/>
            </a:pPr>
            <a:r>
              <a:rPr lang="nl-NL" i="1" dirty="0" smtClean="0">
                <a:solidFill>
                  <a:srgbClr val="FF0000"/>
                </a:solidFill>
              </a:rPr>
              <a:t>‘Die jeugd van tegenwoordig hoef je ook niet meer op te rekenen’</a:t>
            </a:r>
            <a:r>
              <a:rPr lang="nl-NL" i="1" dirty="0" smtClean="0"/>
              <a:t>. </a:t>
            </a:r>
            <a:r>
              <a:rPr lang="nl-NL" dirty="0" smtClean="0"/>
              <a:t>Doorvragen om te concretiseren: </a:t>
            </a:r>
            <a:r>
              <a:rPr lang="nl-NL" dirty="0" smtClean="0">
                <a:solidFill>
                  <a:schemeClr val="accent2"/>
                </a:solidFill>
              </a:rPr>
              <a:t>‘</a:t>
            </a:r>
            <a:r>
              <a:rPr lang="nl-NL" i="1" dirty="0" smtClean="0">
                <a:solidFill>
                  <a:schemeClr val="accent2"/>
                </a:solidFill>
              </a:rPr>
              <a:t>Hoe bedoelt u dat?’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6171" y="-1"/>
            <a:ext cx="3635829" cy="2550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02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/>
          <a:lstStyle/>
          <a:p>
            <a:r>
              <a:rPr lang="nl-NL" dirty="0" smtClean="0"/>
              <a:t>Parafraseren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2117" y="3142188"/>
            <a:ext cx="3309883" cy="3715812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67097"/>
            <a:ext cx="10543660" cy="4774265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Parafraseren = </a:t>
            </a:r>
            <a:r>
              <a:rPr lang="nl-NL" u="sng" dirty="0" smtClean="0"/>
              <a:t>herformuleren</a:t>
            </a:r>
            <a:r>
              <a:rPr lang="nl-NL" dirty="0" smtClean="0"/>
              <a:t> (in eigen woorden het verhaal herhalen)</a:t>
            </a:r>
          </a:p>
          <a:p>
            <a:pPr marL="0" indent="0">
              <a:buNone/>
            </a:pPr>
            <a:r>
              <a:rPr lang="nl-NL" dirty="0" smtClean="0"/>
              <a:t>Als ik goed naar je luister zeg je(…) klopt dat?</a:t>
            </a:r>
          </a:p>
          <a:p>
            <a:pPr marL="0" indent="0">
              <a:buNone/>
            </a:pPr>
            <a:r>
              <a:rPr lang="nl-NL" dirty="0" smtClean="0"/>
              <a:t>Niet meer dan twee zinnen</a:t>
            </a:r>
          </a:p>
          <a:p>
            <a:pPr marL="0" indent="0">
              <a:buNone/>
            </a:pPr>
            <a:r>
              <a:rPr lang="nl-NL" dirty="0" smtClean="0"/>
              <a:t>Verschil tussen parafraseren en samenvatten: </a:t>
            </a:r>
          </a:p>
          <a:p>
            <a:pPr>
              <a:buFontTx/>
              <a:buChar char="-"/>
            </a:pPr>
            <a:r>
              <a:rPr lang="nl-NL" dirty="0" smtClean="0"/>
              <a:t>Parafrase (klein gedeelte </a:t>
            </a:r>
            <a:r>
              <a:rPr lang="nl-NL" u="sng" dirty="0" smtClean="0"/>
              <a:t>herformuleren in eigen woorden</a:t>
            </a:r>
            <a:r>
              <a:rPr lang="nl-NL" dirty="0" smtClean="0"/>
              <a:t>) </a:t>
            </a:r>
          </a:p>
          <a:p>
            <a:pPr>
              <a:buFontTx/>
              <a:buChar char="-"/>
            </a:pPr>
            <a:r>
              <a:rPr lang="nl-NL" dirty="0"/>
              <a:t>S</a:t>
            </a:r>
            <a:r>
              <a:rPr lang="nl-NL" dirty="0" smtClean="0"/>
              <a:t>amenvatting gaat echt om het </a:t>
            </a:r>
            <a:r>
              <a:rPr lang="nl-NL" u="sng" dirty="0" smtClean="0"/>
              <a:t>samenvatten </a:t>
            </a:r>
            <a:r>
              <a:rPr lang="nl-NL" u="sng" dirty="0" smtClean="0"/>
              <a:t>van</a:t>
            </a:r>
            <a:r>
              <a:rPr lang="nl-NL" dirty="0"/>
              <a:t> </a:t>
            </a:r>
            <a:r>
              <a:rPr lang="nl-NL" dirty="0" smtClean="0"/>
              <a:t>h</a:t>
            </a:r>
            <a:r>
              <a:rPr lang="nl-NL" dirty="0" smtClean="0"/>
              <a:t>et </a:t>
            </a:r>
            <a:r>
              <a:rPr lang="nl-NL" dirty="0" smtClean="0"/>
              <a:t>hele (grotere) verhaal.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Functies van parafraseren: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Controleren of je de ander goed hebt begrepen (onderwerp wordt helderder)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De ander aanmoedigen verder te vertellen</a:t>
            </a:r>
          </a:p>
        </p:txBody>
      </p:sp>
    </p:spTree>
    <p:extLst>
      <p:ext uri="{BB962C8B-B14F-4D97-AF65-F5344CB8AC3E}">
        <p14:creationId xmlns:p14="http://schemas.microsoft.com/office/powerpoint/2010/main" val="177902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0560"/>
          </a:xfrm>
        </p:spPr>
        <p:txBody>
          <a:bodyPr/>
          <a:lstStyle/>
          <a:p>
            <a:r>
              <a:rPr lang="nl-NL" dirty="0" smtClean="0"/>
              <a:t>LSD en parafraseren in gesprek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80161"/>
            <a:ext cx="8596668" cy="4761202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Luisteren, samenvatten en doorvragen (LSD)</a:t>
            </a:r>
          </a:p>
          <a:p>
            <a:r>
              <a:rPr lang="nl-NL" dirty="0" smtClean="0"/>
              <a:t>Heb je veel ervaring in gespreksvoering dan straal je zelfvertrouwen uit.</a:t>
            </a:r>
          </a:p>
          <a:p>
            <a:r>
              <a:rPr lang="nl-NL" dirty="0" smtClean="0"/>
              <a:t>Als je daarin nog wat onzeker bent ben je vooral met jezelf bezig.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 volgende aandachtspunten kunnen je dan helpen: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u="sng" dirty="0" smtClean="0"/>
              <a:t>Bereid je voor </a:t>
            </a:r>
            <a:r>
              <a:rPr lang="nl-NL" dirty="0" smtClean="0"/>
              <a:t>(wat wil je zeggen/vragen)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Kies </a:t>
            </a:r>
            <a:r>
              <a:rPr lang="nl-NL" u="sng" dirty="0" smtClean="0"/>
              <a:t>passende ruimte / tijdstip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Kies </a:t>
            </a:r>
            <a:r>
              <a:rPr lang="nl-NL" u="sng" dirty="0" smtClean="0"/>
              <a:t>rustige omgeving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Zorg voor </a:t>
            </a:r>
            <a:r>
              <a:rPr lang="nl-NL" u="sng" dirty="0" smtClean="0"/>
              <a:t>privacy</a:t>
            </a:r>
            <a:r>
              <a:rPr lang="nl-NL" dirty="0" smtClean="0"/>
              <a:t> (geen mensen die kunnen meeluisteren)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u="sng" dirty="0" smtClean="0"/>
              <a:t>Gun jezelf tijd </a:t>
            </a:r>
            <a:r>
              <a:rPr lang="nl-NL" dirty="0" smtClean="0"/>
              <a:t>bij het nadenken over een antwoord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Weet je even niets nieuws te bedenken; </a:t>
            </a:r>
            <a:r>
              <a:rPr lang="nl-NL" u="sng" dirty="0" smtClean="0"/>
              <a:t>vat </a:t>
            </a:r>
            <a:r>
              <a:rPr lang="nl-NL" u="sng" dirty="0" smtClean="0"/>
              <a:t>samen </a:t>
            </a:r>
            <a:r>
              <a:rPr lang="nl-NL" dirty="0" smtClean="0"/>
              <a:t>wat al gezegd is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u="sng" dirty="0" smtClean="0"/>
              <a:t>Laat de ander vertellen</a:t>
            </a:r>
            <a:endParaRPr lang="nl-NL" u="sng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989"/>
          <a:stretch/>
        </p:blipFill>
        <p:spPr>
          <a:xfrm>
            <a:off x="8525691" y="0"/>
            <a:ext cx="3666309" cy="2471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2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2024</TotalTime>
  <Words>838</Words>
  <Application>Microsoft Office PowerPoint</Application>
  <PresentationFormat>Breedbeeld</PresentationFormat>
  <Paragraphs>106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Facet</vt:lpstr>
      <vt:lpstr>Gesprekstechnieken</vt:lpstr>
      <vt:lpstr>6.1 Actief luisteren</vt:lpstr>
      <vt:lpstr>Kenmerken actief luisteren: </vt:lpstr>
      <vt:lpstr>6.2 Valkuilen bij actief luisteren (het zijn er 12!)</vt:lpstr>
      <vt:lpstr>6.3 Luisteren, samenvatten, doorvragen (LSD)</vt:lpstr>
      <vt:lpstr>Samenvatten</vt:lpstr>
      <vt:lpstr>Doorvragen</vt:lpstr>
      <vt:lpstr>Parafraseren</vt:lpstr>
      <vt:lpstr>LSD en parafraseren in gesprek</vt:lpstr>
      <vt:lpstr>Nabespreken Angerenstein vorige week</vt:lpstr>
      <vt:lpstr>Angerenstein</vt:lpstr>
      <vt:lpstr>Voor volgende week: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S. Poelman</dc:creator>
  <cp:lastModifiedBy>Simon Poelman</cp:lastModifiedBy>
  <cp:revision>21</cp:revision>
  <dcterms:created xsi:type="dcterms:W3CDTF">2017-10-07T18:30:30Z</dcterms:created>
  <dcterms:modified xsi:type="dcterms:W3CDTF">2019-10-09T09:29:28Z</dcterms:modified>
</cp:coreProperties>
</file>